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9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9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9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9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BC1078-46ED-40F9-8930-935BAD7C2B02}" type="datetimeFigureOut">
              <a:rPr lang="zh-CN" altLang="en-US" smtClean="0"/>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68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143929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04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425430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12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415164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324990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205975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212144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extLst>
      <p:ext uri="{BB962C8B-B14F-4D97-AF65-F5344CB8AC3E}">
        <p14:creationId xmlns:p14="http://schemas.microsoft.com/office/powerpoint/2010/main" val="99031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BC1078-46ED-40F9-8930-935BAD7C2B02}" type="datetimeFigureOut">
              <a:rPr lang="zh-CN" altLang="en-US" smtClean="0"/>
              <a:t>2020/10/17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1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BC1078-46ED-40F9-8930-935BAD7C2B02}" type="datetimeFigureOut">
              <a:rPr lang="zh-CN" altLang="en-US" smtClean="0"/>
              <a:t>2020/10/17</a:t>
            </a:fld>
            <a:endParaRPr lang="zh-CN" altLang="en-US"/>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zh-CN"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B52ADC-5BFA-4FBD-BEE2-16096B7F4166}" type="slidenum">
              <a:rPr lang="zh-CN" altLang="en-US" smtClean="0"/>
              <a:t>‹#›</a:t>
            </a:fld>
            <a:endParaRPr lang="zh-CN" altLang="en-US"/>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228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normAutofit fontScale="90000"/>
          </a:bodyPr>
          <a:lstStyle/>
          <a:p>
            <a:r>
              <a:rPr lang="en-US" altLang="en-GB" sz="6800" b="1">
                <a:latin typeface="Times New Roman"/>
                <a:ea typeface="Times New Roman"/>
                <a:cs typeface="Times New Roman"/>
              </a:rPr>
              <a:t>Chapter 5     Universal Banking</a:t>
            </a:r>
            <a:endParaRPr lang="en-US" altLang="zh-CN" sz="6800" b="1"/>
          </a:p>
        </p:txBody>
      </p:sp>
      <p:sp>
        <p:nvSpPr>
          <p:cNvPr id="1048587" name="Subtitle 2"/>
          <p:cNvSpPr>
            <a:spLocks noGrp="1"/>
          </p:cNvSpPr>
          <p:nvPr>
            <p:ph type="subTitle" idx="1"/>
          </p:nvPr>
        </p:nvSpPr>
        <p:spPr>
          <a:xfrm>
            <a:off x="3583967" y="4006890"/>
            <a:ext cx="6668515" cy="2454468"/>
          </a:xfrm>
        </p:spPr>
        <p:txBody>
          <a:bodyPr/>
          <a:lstStyle/>
          <a:p>
            <a:endParaRPr lang="en-US" altLang="zh-CN"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048608"/>
          <p:cNvSpPr>
            <a:spLocks noGrp="1"/>
          </p:cNvSpPr>
          <p:nvPr>
            <p:ph type="title"/>
          </p:nvPr>
        </p:nvSpPr>
        <p:spPr/>
        <p:txBody>
          <a:bodyPr/>
          <a:lstStyle/>
          <a:p>
            <a:r>
              <a:rPr lang="en-US" altLang="en-GB" sz="5600" b="1">
                <a:latin typeface="Times New Roman"/>
                <a:ea typeface="Times New Roman"/>
                <a:cs typeface="Times New Roman"/>
              </a:rPr>
              <a:t>Other services :</a:t>
            </a:r>
            <a:endParaRPr lang="en-GB" sz="5600" b="1"/>
          </a:p>
        </p:txBody>
      </p:sp>
      <p:sp>
        <p:nvSpPr>
          <p:cNvPr id="1048610" name="Content Placeholder 1048609"/>
          <p:cNvSpPr>
            <a:spLocks noGrp="1"/>
          </p:cNvSpPr>
          <p:nvPr>
            <p:ph idx="1"/>
          </p:nvPr>
        </p:nvSpPr>
        <p:spPr/>
        <p:txBody>
          <a:bodyPr>
            <a:normAutofit fontScale="52857" lnSpcReduction="20000"/>
          </a:bodyPr>
          <a:lstStyle/>
          <a:p>
            <a:r>
              <a:rPr lang="en-US" altLang="en-GB" sz="4558">
                <a:latin typeface="Times New Roman"/>
                <a:ea typeface="Times New Roman"/>
                <a:cs typeface="Times New Roman"/>
              </a:rPr>
              <a:t>Services to Government.</a:t>
            </a:r>
            <a:endParaRPr lang="en-GB" sz="4558"/>
          </a:p>
          <a:p>
            <a:r>
              <a:rPr lang="en-US" altLang="en-GB" sz="4558">
                <a:latin typeface="Times New Roman"/>
                <a:ea typeface="Times New Roman"/>
                <a:cs typeface="Times New Roman"/>
              </a:rPr>
              <a:t>Merchant banking.</a:t>
            </a:r>
            <a:endParaRPr lang="en-GB" sz="4558"/>
          </a:p>
          <a:p>
            <a:r>
              <a:rPr lang="en-US" altLang="en-GB" sz="4558">
                <a:latin typeface="Times New Roman"/>
                <a:ea typeface="Times New Roman"/>
                <a:cs typeface="Times New Roman"/>
              </a:rPr>
              <a:t>Payment and settlement.</a:t>
            </a:r>
            <a:endParaRPr lang="en-GB" sz="4558"/>
          </a:p>
          <a:p>
            <a:r>
              <a:rPr lang="en-US" altLang="en-GB" sz="4558">
                <a:latin typeface="Times New Roman"/>
                <a:ea typeface="Times New Roman"/>
                <a:cs typeface="Times New Roman"/>
              </a:rPr>
              <a:t>Mutual funds.</a:t>
            </a:r>
            <a:endParaRPr lang="en-GB" sz="4558"/>
          </a:p>
          <a:p>
            <a:r>
              <a:rPr lang="en-US" altLang="en-GB" sz="4558">
                <a:latin typeface="Times New Roman"/>
                <a:ea typeface="Times New Roman"/>
                <a:cs typeface="Times New Roman"/>
              </a:rPr>
              <a:t>Depository services.</a:t>
            </a:r>
            <a:endParaRPr lang="en-GB" sz="4558"/>
          </a:p>
          <a:p>
            <a:r>
              <a:rPr lang="en-US" altLang="en-GB" sz="4558">
                <a:latin typeface="Times New Roman"/>
                <a:ea typeface="Times New Roman"/>
                <a:cs typeface="Times New Roman"/>
              </a:rPr>
              <a:t>Wealth management.</a:t>
            </a:r>
            <a:endParaRPr lang="en-GB" sz="4558"/>
          </a:p>
          <a:p>
            <a:r>
              <a:rPr lang="en-US" altLang="en-GB" sz="4558">
                <a:latin typeface="Times New Roman"/>
                <a:ea typeface="Times New Roman"/>
                <a:cs typeface="Times New Roman"/>
              </a:rPr>
              <a:t>Portfolio management.</a:t>
            </a:r>
            <a:endParaRPr lang="en-GB" sz="4558"/>
          </a:p>
          <a:p>
            <a:r>
              <a:rPr lang="en-US" altLang="en-GB" sz="4558">
                <a:latin typeface="Times New Roman"/>
                <a:ea typeface="Times New Roman"/>
                <a:cs typeface="Times New Roman"/>
              </a:rPr>
              <a:t>Bancassurance.</a:t>
            </a:r>
            <a:endParaRPr lang="en-GB" sz="4558"/>
          </a:p>
          <a:p>
            <a:r>
              <a:rPr lang="en-US" altLang="en-GB" sz="4558">
                <a:latin typeface="Times New Roman"/>
                <a:ea typeface="Times New Roman"/>
                <a:cs typeface="Times New Roman"/>
              </a:rPr>
              <a:t>NRI Remittance.</a:t>
            </a:r>
            <a:r>
              <a:rPr lang="en-US" altLang="en-GB">
                <a:latin typeface="Times New Roman"/>
                <a:ea typeface="Times New Roman"/>
                <a:cs typeface="Times New Roman"/>
              </a:rPr>
              <a:t> </a:t>
            </a:r>
            <a:endParaRPr lang="en-GB"/>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048610"/>
          <p:cNvSpPr>
            <a:spLocks noGrp="1"/>
          </p:cNvSpPr>
          <p:nvPr>
            <p:ph type="title"/>
          </p:nvPr>
        </p:nvSpPr>
        <p:spPr/>
        <p:txBody>
          <a:bodyPr/>
          <a:lstStyle/>
          <a:p>
            <a:r>
              <a:rPr lang="en-US" altLang="en-GB">
                <a:latin typeface="Times New Roman"/>
                <a:ea typeface="Times New Roman"/>
                <a:cs typeface="Times New Roman"/>
              </a:rPr>
              <a:t>Services to Government:</a:t>
            </a:r>
            <a:endParaRPr lang="en-GB"/>
          </a:p>
        </p:txBody>
      </p:sp>
      <p:sp>
        <p:nvSpPr>
          <p:cNvPr id="1048612" name="Content Placeholder 1048611"/>
          <p:cNvSpPr>
            <a:spLocks noGrp="1"/>
          </p:cNvSpPr>
          <p:nvPr>
            <p:ph idx="1"/>
          </p:nvPr>
        </p:nvSpPr>
        <p:spPr/>
        <p:txBody>
          <a:bodyPr>
            <a:normAutofit lnSpcReduction="10000"/>
          </a:bodyPr>
          <a:lstStyle/>
          <a:p>
            <a:r>
              <a:rPr lang="en-US" altLang="en-GB" sz="3400">
                <a:latin typeface="Times New Roman"/>
                <a:ea typeface="Times New Roman"/>
                <a:cs typeface="Times New Roman"/>
              </a:rPr>
              <a:t>The bank can also act as an agent of the Government or local authority. They insure, guarantee, underwrite, participate in managing and carrying out issues of shares, debentures, etc.</a:t>
            </a:r>
            <a:endParaRPr lang="en-GB"/>
          </a:p>
          <a:p>
            <a:r>
              <a:rPr lang="en-US" altLang="en-GB" sz="3400">
                <a:latin typeface="Times New Roman"/>
                <a:ea typeface="Times New Roman"/>
                <a:cs typeface="Times New Roman"/>
              </a:rPr>
              <a:t>It undertakes the inward and outward Remittances with reference to foreign exchange and collection of varied types for the Government. </a:t>
            </a:r>
            <a:endParaRPr lang="en-GB"/>
          </a:p>
        </p:txBody>
      </p:sp>
    </p:spTree>
  </p:cSld>
  <p:clrMapOvr>
    <a:masterClrMapping/>
  </p:clrMapOvr>
  <mc:AlternateContent xmlns:mc="http://schemas.openxmlformats.org/markup-compatibility/2006" xmlns:p14="http://schemas.microsoft.com/office/powerpoint/2010/main">
    <mc:Choice Requires="p14">
      <p:transition spd="slow" p14:dur="1500">
        <p:extLst>
          <p:ext uri="http://mobile.wps.cn/transition/2016/1">
            <p:transition xmlns="" val="wps_twist_l_1500"/>
          </p:ext>
        </p:extLs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048612"/>
          <p:cNvSpPr>
            <a:spLocks noGrp="1"/>
          </p:cNvSpPr>
          <p:nvPr>
            <p:ph type="title"/>
          </p:nvPr>
        </p:nvSpPr>
        <p:spPr/>
        <p:txBody>
          <a:bodyPr/>
          <a:lstStyle/>
          <a:p>
            <a:r>
              <a:rPr lang="en-US" altLang="en-GB" sz="4900">
                <a:latin typeface="Times New Roman"/>
                <a:ea typeface="Times New Roman"/>
                <a:cs typeface="Times New Roman"/>
              </a:rPr>
              <a:t>Merchant Banking:</a:t>
            </a:r>
            <a:endParaRPr lang="en-GB" sz="4900"/>
          </a:p>
        </p:txBody>
      </p:sp>
      <p:sp>
        <p:nvSpPr>
          <p:cNvPr id="1048614" name="Content Placeholder 1048613"/>
          <p:cNvSpPr>
            <a:spLocks noGrp="1"/>
          </p:cNvSpPr>
          <p:nvPr>
            <p:ph idx="1"/>
          </p:nvPr>
        </p:nvSpPr>
        <p:spPr/>
        <p:txBody>
          <a:bodyPr>
            <a:normAutofit fontScale="96429"/>
          </a:bodyPr>
          <a:lstStyle/>
          <a:p>
            <a:r>
              <a:rPr lang="en-US" altLang="en-GB">
                <a:latin typeface="Times New Roman"/>
                <a:ea typeface="Times New Roman"/>
                <a:cs typeface="Times New Roman"/>
              </a:rPr>
              <a:t>Universal bank provides the services of merchant banking . Merchant banking is a combination of banking and consultancy services. It provides consultancy to its clients for financial, marketing, managerial, and legal matters.</a:t>
            </a:r>
            <a:endParaRPr lang="en-GB"/>
          </a:p>
          <a:p>
            <a:r>
              <a:rPr lang="en-US" altLang="en-GB">
                <a:latin typeface="Times New Roman"/>
                <a:ea typeface="Times New Roman"/>
                <a:cs typeface="Times New Roman"/>
              </a:rPr>
              <a:t>Role of merchant banking:</a:t>
            </a:r>
            <a:endParaRPr lang="en-GB"/>
          </a:p>
          <a:p>
            <a:pPr marL="0" indent="0">
              <a:buNone/>
            </a:pPr>
            <a:r>
              <a:rPr lang="en-US" altLang="en-GB">
                <a:latin typeface="Times New Roman"/>
                <a:ea typeface="Times New Roman"/>
                <a:cs typeface="Times New Roman"/>
              </a:rPr>
              <a:t>   Merchant banker advises regarding identification of the project, preparing feasibility report, selection of location of the project, size of organisation, investment decisions obtaining government approval etc.</a:t>
            </a:r>
            <a:endParaRPr lang="en-GB"/>
          </a:p>
        </p:txBody>
      </p:sp>
    </p:spTree>
  </p:cSld>
  <p:clrMapOvr>
    <a:masterClrMapping/>
  </p:clrMapOvr>
  <mc:AlternateContent xmlns:mc="http://schemas.openxmlformats.org/markup-compatibility/2006" xmlns:p14="http://schemas.microsoft.com/office/powerpoint/2010/main">
    <mc:Choice Requires="p14">
      <p:transition spd="slow" p14:dur="1500">
        <p:extLst>
          <p:ext uri="http://mobile.wps.cn/transition/2016/1">
            <p:transition xmlns="" val="wps_invert_l_1500"/>
          </p:ext>
        </p:extLs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Content Placeholder 1048614"/>
          <p:cNvSpPr>
            <a:spLocks noGrp="1"/>
          </p:cNvSpPr>
          <p:nvPr>
            <p:ph idx="1"/>
          </p:nvPr>
        </p:nvSpPr>
        <p:spPr/>
        <p:txBody>
          <a:bodyPr>
            <a:normAutofit fontScale="45714" lnSpcReduction="20000"/>
          </a:bodyPr>
          <a:lstStyle/>
          <a:p>
            <a:pPr marL="0" indent="0">
              <a:buNone/>
            </a:pPr>
            <a:r>
              <a:rPr lang="en-US" altLang="en-GB" sz="3606">
                <a:latin typeface="Times New Roman"/>
                <a:ea typeface="Times New Roman"/>
                <a:cs typeface="Times New Roman"/>
              </a:rPr>
              <a:t>In India, following are the services mainly rendered by merchant bankers. They are as follows:</a:t>
            </a:r>
            <a:endParaRPr lang="en-GB" sz="3606"/>
          </a:p>
          <a:p>
            <a:r>
              <a:rPr lang="en-US" altLang="en-GB" sz="3606">
                <a:latin typeface="Times New Roman"/>
                <a:ea typeface="Times New Roman"/>
                <a:cs typeface="Times New Roman"/>
              </a:rPr>
              <a:t> Managing of public issues of securities.</a:t>
            </a:r>
            <a:endParaRPr lang="en-GB" sz="3606"/>
          </a:p>
          <a:p>
            <a:r>
              <a:rPr lang="en-US" altLang="en-GB" sz="3606">
                <a:latin typeface="Times New Roman"/>
                <a:ea typeface="Times New Roman"/>
                <a:cs typeface="Times New Roman"/>
              </a:rPr>
              <a:t>Underwriting of public issues.</a:t>
            </a:r>
            <a:endParaRPr lang="en-GB" sz="3606"/>
          </a:p>
          <a:p>
            <a:r>
              <a:rPr lang="en-US" altLang="en-GB" sz="3606">
                <a:latin typeface="Times New Roman"/>
                <a:ea typeface="Times New Roman"/>
                <a:cs typeface="Times New Roman"/>
              </a:rPr>
              <a:t>Portfolio investment management services.</a:t>
            </a:r>
            <a:endParaRPr lang="en-GB" sz="3606"/>
          </a:p>
          <a:p>
            <a:r>
              <a:rPr lang="en-US" altLang="en-GB" sz="3606">
                <a:latin typeface="Times New Roman"/>
                <a:ea typeface="Times New Roman"/>
                <a:cs typeface="Times New Roman"/>
              </a:rPr>
              <a:t>Project counselling.</a:t>
            </a:r>
            <a:endParaRPr lang="en-GB" sz="3606"/>
          </a:p>
          <a:p>
            <a:r>
              <a:rPr lang="en-US" altLang="en-GB" sz="3606">
                <a:latin typeface="Times New Roman"/>
                <a:ea typeface="Times New Roman"/>
                <a:cs typeface="Times New Roman"/>
              </a:rPr>
              <a:t>Advisory services relating to mergers and takeovers.</a:t>
            </a:r>
            <a:endParaRPr lang="en-GB" sz="3606"/>
          </a:p>
          <a:p>
            <a:r>
              <a:rPr lang="en-US" altLang="en-GB" sz="3606">
                <a:latin typeface="Times New Roman"/>
                <a:ea typeface="Times New Roman"/>
                <a:cs typeface="Times New Roman"/>
              </a:rPr>
              <a:t>Loan syndication.</a:t>
            </a:r>
            <a:endParaRPr lang="en-GB" sz="3606"/>
          </a:p>
          <a:p>
            <a:r>
              <a:rPr lang="en-US" altLang="en-GB" sz="3606">
                <a:latin typeface="Times New Roman"/>
                <a:ea typeface="Times New Roman"/>
                <a:cs typeface="Times New Roman"/>
              </a:rPr>
              <a:t>Investment services for NRIs. </a:t>
            </a:r>
            <a:endParaRPr lang="en-GB" sz="3606"/>
          </a:p>
          <a:p>
            <a:r>
              <a:rPr lang="en-US" altLang="en-GB" sz="3606">
                <a:latin typeface="Times New Roman"/>
                <a:ea typeface="Times New Roman"/>
                <a:cs typeface="Times New Roman"/>
              </a:rPr>
              <a:t>Offshore financial. </a:t>
            </a:r>
            <a:endParaRPr lang="en-GB" sz="3606"/>
          </a:p>
          <a:p>
            <a:r>
              <a:rPr lang="en-US" altLang="en-GB" sz="3606">
                <a:latin typeface="Times New Roman"/>
                <a:ea typeface="Times New Roman"/>
                <a:cs typeface="Times New Roman"/>
              </a:rPr>
              <a:t>Providing Providing margin money for working capital.</a:t>
            </a:r>
            <a:endParaRPr lang="en-GB" sz="3606"/>
          </a:p>
          <a:p>
            <a:r>
              <a:rPr lang="en-US" altLang="en-GB" sz="3606">
                <a:latin typeface="Times New Roman"/>
                <a:ea typeface="Times New Roman"/>
                <a:cs typeface="Times New Roman"/>
              </a:rPr>
              <a:t>Restructuring servicesand etc.</a:t>
            </a:r>
            <a:r>
              <a:rPr lang="en-US" altLang="en-GB">
                <a:latin typeface="Times New Roman"/>
                <a:ea typeface="Times New Roman"/>
                <a:cs typeface="Times New Roman"/>
              </a:rPr>
              <a:t> </a:t>
            </a:r>
            <a:endParaRPr lang="en-GB"/>
          </a:p>
        </p:txBody>
      </p:sp>
    </p:spTree>
  </p:cSld>
  <p:clrMapOvr>
    <a:masterClrMapping/>
  </p:clrMapOvr>
  <mc:AlternateContent xmlns:mc="http://schemas.openxmlformats.org/markup-compatibility/2006" xmlns:p14="http://schemas.microsoft.com/office/powerpoint/2010/main">
    <mc:Choice Requires="p14">
      <p:transition spd="slow">
        <p:extLst>
          <p:ext uri="http://mobile.wps.cn/transition/2016/1">
            <p:transition xmlns="" val="wps_appear_l_1000"/>
          </p:ext>
        </p:extLs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title"/>
          </p:nvPr>
        </p:nvSpPr>
        <p:spPr/>
        <p:txBody>
          <a:bodyPr/>
          <a:lstStyle/>
          <a:p>
            <a:r>
              <a:rPr lang="en-US" altLang="en-GB" sz="5000" b="1">
                <a:latin typeface="Times New Roman"/>
                <a:ea typeface="Times New Roman"/>
                <a:cs typeface="Times New Roman"/>
              </a:rPr>
              <a:t>Payment and settlement :</a:t>
            </a:r>
            <a:endParaRPr lang="en-GB" sz="5000" b="1"/>
          </a:p>
        </p:txBody>
      </p:sp>
      <p:sp>
        <p:nvSpPr>
          <p:cNvPr id="1048617" name="Content Placeholder 1048616"/>
          <p:cNvSpPr>
            <a:spLocks noGrp="1"/>
          </p:cNvSpPr>
          <p:nvPr>
            <p:ph idx="1"/>
          </p:nvPr>
        </p:nvSpPr>
        <p:spPr/>
        <p:txBody>
          <a:bodyPr>
            <a:normAutofit fontScale="92500"/>
          </a:bodyPr>
          <a:lstStyle/>
          <a:p>
            <a:r>
              <a:rPr lang="en-US" altLang="en-GB" sz="3600">
                <a:latin typeface="Times New Roman"/>
                <a:ea typeface="Times New Roman"/>
                <a:cs typeface="Times New Roman"/>
              </a:rPr>
              <a:t>Indian banks are using multiple payments and settlement systems.</a:t>
            </a:r>
            <a:endParaRPr lang="en-GB"/>
          </a:p>
          <a:p>
            <a:r>
              <a:rPr lang="en-US" altLang="en-GB" sz="3600">
                <a:latin typeface="Times New Roman"/>
                <a:ea typeface="Times New Roman"/>
                <a:cs typeface="Times New Roman"/>
              </a:rPr>
              <a:t>The payment and settlement system comprises of various arrangements that is used to systematically, efficiently and securely transfer money, cheques, demand draft and money through various electronic channels.</a:t>
            </a:r>
            <a:endParaRPr lang="en-GB"/>
          </a:p>
          <a:p>
            <a:endParaRPr lang="en-GB"/>
          </a:p>
        </p:txBody>
      </p:sp>
    </p:spTree>
  </p:cSld>
  <p:clrMapOvr>
    <a:masterClrMapping/>
  </p:clrMapOvr>
  <mc:AlternateContent xmlns:mc="http://schemas.openxmlformats.org/markup-compatibility/2006" xmlns:p14="http://schemas.microsoft.com/office/powerpoint/2010/main">
    <mc:Choice Requires="p14">
      <p:transition spd="slow" p14:dur="800">
        <p:extLst>
          <p:ext uri="http://mobile.wps.cn/transition/2016/1">
            <p:transition xmlns="" val="wps_explode_r_800"/>
          </p:ext>
        </p:extLs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048617"/>
          <p:cNvSpPr>
            <a:spLocks noGrp="1"/>
          </p:cNvSpPr>
          <p:nvPr>
            <p:ph type="title"/>
          </p:nvPr>
        </p:nvSpPr>
        <p:spPr/>
        <p:txBody>
          <a:bodyPr/>
          <a:lstStyle/>
          <a:p>
            <a:r>
              <a:rPr lang="en-US" altLang="en-GB" sz="5200" b="1">
                <a:latin typeface="Times New Roman"/>
                <a:ea typeface="Times New Roman"/>
                <a:cs typeface="Times New Roman"/>
              </a:rPr>
              <a:t>Mutual funds:</a:t>
            </a:r>
            <a:endParaRPr lang="en-GB" sz="5200" b="1"/>
          </a:p>
        </p:txBody>
      </p:sp>
      <p:sp>
        <p:nvSpPr>
          <p:cNvPr id="1048619" name="Content Placeholder 1048618"/>
          <p:cNvSpPr>
            <a:spLocks noGrp="1"/>
          </p:cNvSpPr>
          <p:nvPr>
            <p:ph idx="1"/>
          </p:nvPr>
        </p:nvSpPr>
        <p:spPr/>
        <p:txBody>
          <a:bodyPr>
            <a:normAutofit fontScale="85357" lnSpcReduction="20000"/>
          </a:bodyPr>
          <a:lstStyle/>
          <a:p>
            <a:r>
              <a:rPr lang="en-US" altLang="en-GB" sz="3600">
                <a:latin typeface="Times New Roman"/>
                <a:ea typeface="Times New Roman"/>
                <a:cs typeface="Times New Roman"/>
              </a:rPr>
              <a:t>The term mutual fund means getting mutual benefits i.e the investors contribute to the pool and also benefit from the pool of funds. </a:t>
            </a:r>
            <a:endParaRPr lang="en-GB"/>
          </a:p>
          <a:p>
            <a:r>
              <a:rPr lang="en-US" altLang="en-GB" sz="3600">
                <a:latin typeface="Times New Roman"/>
                <a:ea typeface="Times New Roman"/>
                <a:cs typeface="Times New Roman"/>
              </a:rPr>
              <a:t>They are both contributors and beneficiaries.</a:t>
            </a:r>
            <a:endParaRPr lang="en-GB"/>
          </a:p>
          <a:p>
            <a:r>
              <a:rPr lang="en-US" altLang="en-GB" sz="3600">
                <a:latin typeface="Times New Roman"/>
                <a:ea typeface="Times New Roman"/>
                <a:cs typeface="Times New Roman"/>
              </a:rPr>
              <a:t>This is a type of investment channel for small investors. </a:t>
            </a:r>
            <a:endParaRPr lang="en-GB"/>
          </a:p>
          <a:p>
            <a:r>
              <a:rPr lang="en-US" altLang="en-GB" sz="3600">
                <a:latin typeface="Times New Roman"/>
                <a:ea typeface="Times New Roman"/>
                <a:cs typeface="Times New Roman"/>
              </a:rPr>
              <a:t>Universal banks help the small investor to invest in stock market indirectly through mutual fund.</a:t>
            </a:r>
            <a:endParaRPr lang="en-GB"/>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048619"/>
          <p:cNvSpPr>
            <a:spLocks noGrp="1"/>
          </p:cNvSpPr>
          <p:nvPr>
            <p:ph type="title"/>
          </p:nvPr>
        </p:nvSpPr>
        <p:spPr/>
        <p:txBody>
          <a:bodyPr/>
          <a:lstStyle/>
          <a:p>
            <a:r>
              <a:rPr lang="en-US" altLang="en-GB" sz="4600" b="1">
                <a:latin typeface="Times New Roman"/>
                <a:ea typeface="Times New Roman"/>
                <a:cs typeface="Times New Roman"/>
              </a:rPr>
              <a:t>Features of Mutual Fund :</a:t>
            </a:r>
            <a:endParaRPr lang="en-GB" sz="4600" b="1"/>
          </a:p>
        </p:txBody>
      </p:sp>
      <p:sp>
        <p:nvSpPr>
          <p:cNvPr id="1048621" name="Content Placeholder 1048620"/>
          <p:cNvSpPr>
            <a:spLocks noGrp="1"/>
          </p:cNvSpPr>
          <p:nvPr>
            <p:ph idx="1"/>
          </p:nvPr>
        </p:nvSpPr>
        <p:spPr/>
        <p:txBody>
          <a:bodyPr>
            <a:normAutofit fontScale="85714" lnSpcReduction="20000"/>
          </a:bodyPr>
          <a:lstStyle/>
          <a:p>
            <a:r>
              <a:rPr lang="en-US" altLang="en-GB" sz="3400">
                <a:latin typeface="Times New Roman"/>
                <a:ea typeface="Times New Roman"/>
                <a:cs typeface="Times New Roman"/>
              </a:rPr>
              <a:t>Mutual fund is a special type of investment channel. </a:t>
            </a:r>
            <a:endParaRPr lang="en-GB"/>
          </a:p>
          <a:p>
            <a:r>
              <a:rPr lang="en-US" altLang="en-GB" sz="3400">
                <a:latin typeface="Times New Roman"/>
                <a:ea typeface="Times New Roman"/>
                <a:cs typeface="Times New Roman"/>
              </a:rPr>
              <a:t>Mutual fund is a vehicle for collective investment  of small saving unit.</a:t>
            </a:r>
            <a:endParaRPr lang="en-GB"/>
          </a:p>
          <a:p>
            <a:r>
              <a:rPr lang="en-US" altLang="en-GB" sz="3400">
                <a:latin typeface="Times New Roman"/>
                <a:ea typeface="Times New Roman"/>
                <a:cs typeface="Times New Roman"/>
              </a:rPr>
              <a:t>Mutual fund is an alternative to the small savers ib surplus sector who rely on bank deposits.</a:t>
            </a:r>
            <a:endParaRPr lang="en-GB"/>
          </a:p>
          <a:p>
            <a:r>
              <a:rPr lang="en-US" altLang="en-GB" sz="3400">
                <a:latin typeface="Times New Roman"/>
                <a:ea typeface="Times New Roman"/>
                <a:cs typeface="Times New Roman"/>
              </a:rPr>
              <a:t>Mutual fund belongs to the investors and its ownrrship is in hands of the investor.</a:t>
            </a:r>
            <a:endParaRPr lang="en-GB"/>
          </a:p>
          <a:p>
            <a:r>
              <a:rPr lang="en-US" altLang="en-GB" sz="3400">
                <a:latin typeface="Times New Roman"/>
                <a:ea typeface="Times New Roman"/>
                <a:cs typeface="Times New Roman"/>
              </a:rPr>
              <a:t>The value of one unit of investment is called Net Asset  Value (NAV).</a:t>
            </a:r>
            <a:endParaRPr lang="en-GB"/>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048621"/>
          <p:cNvSpPr>
            <a:spLocks noGrp="1"/>
          </p:cNvSpPr>
          <p:nvPr>
            <p:ph type="title"/>
          </p:nvPr>
        </p:nvSpPr>
        <p:spPr/>
        <p:txBody>
          <a:bodyPr/>
          <a:lstStyle/>
          <a:p>
            <a:r>
              <a:rPr lang="en-US" altLang="en-GB" sz="5000" b="1">
                <a:latin typeface="Times New Roman"/>
                <a:ea typeface="Times New Roman"/>
                <a:cs typeface="Times New Roman"/>
              </a:rPr>
              <a:t>Wealth management :</a:t>
            </a:r>
            <a:endParaRPr lang="en-GB" sz="5000" b="1"/>
          </a:p>
        </p:txBody>
      </p:sp>
      <p:sp>
        <p:nvSpPr>
          <p:cNvPr id="1048623" name="Content Placeholder 1048622"/>
          <p:cNvSpPr>
            <a:spLocks noGrp="1"/>
          </p:cNvSpPr>
          <p:nvPr>
            <p:ph idx="1"/>
          </p:nvPr>
        </p:nvSpPr>
        <p:spPr/>
        <p:txBody>
          <a:bodyPr>
            <a:normAutofit fontScale="85357" lnSpcReduction="10000"/>
          </a:bodyPr>
          <a:lstStyle/>
          <a:p>
            <a:r>
              <a:rPr lang="en-US" altLang="en-GB" sz="3300">
                <a:latin typeface="Times New Roman"/>
                <a:ea typeface="Times New Roman"/>
                <a:cs typeface="Times New Roman"/>
              </a:rPr>
              <a:t>Wealth management combines both financial planning and specialised financial services including personal retail banking services,  legal and tax Davies and investment management services.</a:t>
            </a:r>
            <a:endParaRPr lang="en-GB"/>
          </a:p>
          <a:p>
            <a:r>
              <a:rPr lang="en-US" altLang="en-GB" sz="3300">
                <a:latin typeface="Times New Roman"/>
                <a:ea typeface="Times New Roman"/>
                <a:cs typeface="Times New Roman"/>
              </a:rPr>
              <a:t>The goal of wealth management is to sustain and growling term wealth.</a:t>
            </a:r>
            <a:endParaRPr lang="en-GB"/>
          </a:p>
          <a:p>
            <a:r>
              <a:rPr lang="en-US" altLang="en-GB" sz="3300">
                <a:latin typeface="Times New Roman"/>
                <a:ea typeface="Times New Roman"/>
                <a:cs typeface="Times New Roman"/>
              </a:rPr>
              <a:t>Banks provide a comprehensive suite of services designed to meet the customers banking financial and investment needs.  </a:t>
            </a:r>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048623"/>
          <p:cNvSpPr>
            <a:spLocks noGrp="1"/>
          </p:cNvSpPr>
          <p:nvPr>
            <p:ph type="title"/>
          </p:nvPr>
        </p:nvSpPr>
        <p:spPr/>
        <p:txBody>
          <a:bodyPr/>
          <a:lstStyle/>
          <a:p>
            <a:endParaRPr lang="en-GB"/>
          </a:p>
        </p:txBody>
      </p:sp>
      <p:sp>
        <p:nvSpPr>
          <p:cNvPr id="1048625" name="Content Placeholder 1048624"/>
          <p:cNvSpPr>
            <a:spLocks noGrp="1"/>
          </p:cNvSpPr>
          <p:nvPr>
            <p:ph idx="1"/>
          </p:nvPr>
        </p:nvSpPr>
        <p:spPr/>
        <p:txBody>
          <a:bodyPr>
            <a:normAutofit fontScale="49286" lnSpcReduction="20000"/>
          </a:bodyPr>
          <a:lstStyle/>
          <a:p>
            <a:pPr marL="0" indent="0">
              <a:buNone/>
            </a:pPr>
            <a:r>
              <a:rPr lang="en-US" altLang="en-GB" sz="3100">
                <a:latin typeface="Times New Roman"/>
                <a:ea typeface="Times New Roman"/>
                <a:cs typeface="Times New Roman"/>
              </a:rPr>
              <a:t>Investment products for wealth management is divided into two types, they are as follows:</a:t>
            </a:r>
            <a:endParaRPr lang="en-GB"/>
          </a:p>
          <a:p>
            <a:pPr marL="0" indent="0">
              <a:buNone/>
            </a:pPr>
            <a:r>
              <a:rPr lang="en-US" altLang="en-GB" sz="3100">
                <a:latin typeface="Times New Roman"/>
                <a:ea typeface="Times New Roman"/>
                <a:cs typeface="Times New Roman"/>
              </a:rPr>
              <a:t>1) Traditional products :</a:t>
            </a:r>
            <a:endParaRPr lang="en-GB"/>
          </a:p>
          <a:p>
            <a:pPr marL="0" indent="0">
              <a:buNone/>
            </a:pPr>
            <a:r>
              <a:rPr lang="en-US" altLang="en-GB" sz="3100">
                <a:latin typeface="Times New Roman"/>
                <a:ea typeface="Times New Roman"/>
                <a:cs typeface="Times New Roman"/>
              </a:rPr>
              <a:t>      Direct equity.</a:t>
            </a:r>
            <a:endParaRPr lang="en-GB"/>
          </a:p>
          <a:p>
            <a:pPr marL="0" indent="0">
              <a:buNone/>
            </a:pPr>
            <a:r>
              <a:rPr lang="en-US" altLang="en-GB" sz="3100">
                <a:latin typeface="Times New Roman"/>
                <a:ea typeface="Times New Roman"/>
                <a:cs typeface="Times New Roman"/>
              </a:rPr>
              <a:t>      Mutual fund.</a:t>
            </a:r>
            <a:endParaRPr lang="en-GB"/>
          </a:p>
          <a:p>
            <a:pPr marL="0" indent="0">
              <a:buNone/>
            </a:pPr>
            <a:r>
              <a:rPr lang="en-US" altLang="en-GB" sz="3100">
                <a:latin typeface="Times New Roman"/>
                <a:ea typeface="Times New Roman"/>
                <a:cs typeface="Times New Roman"/>
              </a:rPr>
              <a:t>      Insurance.</a:t>
            </a:r>
            <a:endParaRPr lang="en-GB"/>
          </a:p>
          <a:p>
            <a:pPr marL="0" indent="0">
              <a:buNone/>
            </a:pPr>
            <a:r>
              <a:rPr lang="en-US" altLang="en-GB" sz="3100">
                <a:latin typeface="Times New Roman"/>
                <a:ea typeface="Times New Roman"/>
                <a:cs typeface="Times New Roman"/>
              </a:rPr>
              <a:t>      Banking accounts and credit services.</a:t>
            </a:r>
            <a:endParaRPr lang="en-GB"/>
          </a:p>
          <a:p>
            <a:pPr marL="0" indent="0">
              <a:buNone/>
            </a:pPr>
            <a:r>
              <a:rPr lang="en-US" altLang="en-GB" sz="3100">
                <a:latin typeface="Times New Roman"/>
                <a:ea typeface="Times New Roman"/>
                <a:cs typeface="Times New Roman"/>
              </a:rPr>
              <a:t>2) Specialised products :</a:t>
            </a:r>
            <a:endParaRPr lang="en-GB"/>
          </a:p>
          <a:p>
            <a:pPr marL="0" indent="0">
              <a:buNone/>
            </a:pPr>
            <a:r>
              <a:rPr lang="en-US" altLang="en-GB" sz="3100">
                <a:latin typeface="Times New Roman"/>
                <a:ea typeface="Times New Roman"/>
                <a:cs typeface="Times New Roman"/>
              </a:rPr>
              <a:t>      Structured product - equity, currencies, commodities.</a:t>
            </a:r>
            <a:endParaRPr lang="en-GB"/>
          </a:p>
          <a:p>
            <a:pPr marL="0" indent="0">
              <a:buNone/>
            </a:pPr>
            <a:r>
              <a:rPr lang="en-US" altLang="en-GB" sz="3100">
                <a:latin typeface="Times New Roman"/>
                <a:ea typeface="Times New Roman"/>
                <a:cs typeface="Times New Roman"/>
              </a:rPr>
              <a:t>      Private equity. </a:t>
            </a:r>
            <a:endParaRPr lang="en-GB"/>
          </a:p>
          <a:p>
            <a:pPr marL="0" indent="0">
              <a:buNone/>
            </a:pPr>
            <a:r>
              <a:rPr lang="en-US" altLang="en-GB" sz="3100">
                <a:latin typeface="Times New Roman"/>
                <a:ea typeface="Times New Roman"/>
                <a:cs typeface="Times New Roman"/>
              </a:rPr>
              <a:t>      Real estate. </a:t>
            </a:r>
            <a:endParaRPr lang="en-GB"/>
          </a:p>
          <a:p>
            <a:pPr marL="0" indent="0">
              <a:buNone/>
            </a:pPr>
            <a:r>
              <a:rPr lang="en-US" altLang="en-GB" sz="3100">
                <a:latin typeface="Times New Roman"/>
                <a:ea typeface="Times New Roman"/>
                <a:cs typeface="Times New Roman"/>
              </a:rPr>
              <a:t>      Estate planning.</a:t>
            </a:r>
            <a:endParaRPr lang="en-GB"/>
          </a:p>
          <a:p>
            <a:pPr marL="0" indent="0">
              <a:buNone/>
            </a:pPr>
            <a:r>
              <a:rPr lang="en-US" altLang="en-GB" sz="3100">
                <a:latin typeface="Times New Roman"/>
                <a:ea typeface="Times New Roman"/>
                <a:cs typeface="Times New Roman"/>
              </a:rPr>
              <a:t>      Commodities, etc.</a:t>
            </a:r>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625"/>
          <p:cNvSpPr>
            <a:spLocks noGrp="1"/>
          </p:cNvSpPr>
          <p:nvPr>
            <p:ph type="title"/>
          </p:nvPr>
        </p:nvSpPr>
        <p:spPr/>
        <p:txBody>
          <a:bodyPr/>
          <a:lstStyle/>
          <a:p>
            <a:r>
              <a:rPr lang="en-US" altLang="en-GB" sz="4800" b="1">
                <a:latin typeface="Times New Roman"/>
                <a:ea typeface="Times New Roman"/>
                <a:cs typeface="Times New Roman"/>
              </a:rPr>
              <a:t>Portfolio management :</a:t>
            </a:r>
            <a:endParaRPr lang="en-GB" sz="4800" b="1"/>
          </a:p>
        </p:txBody>
      </p:sp>
      <p:sp>
        <p:nvSpPr>
          <p:cNvPr id="1048627" name="Content Placeholder 1048626"/>
          <p:cNvSpPr>
            <a:spLocks noGrp="1"/>
          </p:cNvSpPr>
          <p:nvPr>
            <p:ph idx="1"/>
          </p:nvPr>
        </p:nvSpPr>
        <p:spPr/>
        <p:txBody>
          <a:bodyPr>
            <a:normAutofit fontScale="81786" lnSpcReduction="10000"/>
          </a:bodyPr>
          <a:lstStyle/>
          <a:p>
            <a:r>
              <a:rPr lang="en-US" altLang="en-GB" sz="3100">
                <a:latin typeface="Times New Roman"/>
                <a:ea typeface="Times New Roman"/>
                <a:cs typeface="Times New Roman"/>
              </a:rPr>
              <a:t>Portfolio management is a process of investment in securities. It involves a proper investment decision- making.</a:t>
            </a:r>
            <a:endParaRPr lang="en-GB"/>
          </a:p>
          <a:p>
            <a:r>
              <a:rPr lang="en-US" altLang="en-GB" sz="3100">
                <a:latin typeface="Times New Roman"/>
                <a:ea typeface="Times New Roman"/>
                <a:cs typeface="Times New Roman"/>
              </a:rPr>
              <a:t>The objective of this service is to help investor with the expertise of professionals.</a:t>
            </a:r>
            <a:endParaRPr lang="en-GB"/>
          </a:p>
          <a:p>
            <a:r>
              <a:rPr lang="en-US" altLang="en-GB" sz="3100">
                <a:latin typeface="Times New Roman"/>
                <a:ea typeface="Times New Roman"/>
                <a:cs typeface="Times New Roman"/>
              </a:rPr>
              <a:t>It involves construction of a portfolio based upon the fact sheet of the investor giving out his Objectives; constraints, preferences and tax liability.</a:t>
            </a:r>
            <a:endParaRPr lang="en-GB"/>
          </a:p>
          <a:p>
            <a:r>
              <a:rPr lang="en-US" altLang="en-GB" sz="3100">
                <a:latin typeface="Times New Roman"/>
                <a:ea typeface="Times New Roman"/>
                <a:cs typeface="Times New Roman"/>
              </a:rPr>
              <a:t>Portfolio management service is tailor made professional service offered to cater the investment objective of different investor clause.</a:t>
            </a:r>
            <a:endParaRPr lang="en-GB"/>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p:txBody>
          <a:bodyPr/>
          <a:lstStyle/>
          <a:p>
            <a:r>
              <a:rPr lang="en-US" altLang="en-GB" sz="5400" b="1">
                <a:latin typeface="Times New Roman"/>
                <a:ea typeface="Times New Roman"/>
                <a:cs typeface="Times New Roman"/>
              </a:rPr>
              <a:t>Introduction </a:t>
            </a:r>
            <a:r>
              <a:rPr lang="en-US" altLang="en-GB" sz="5600" b="1">
                <a:latin typeface="Times New Roman"/>
                <a:ea typeface="Times New Roman"/>
                <a:cs typeface="Times New Roman"/>
              </a:rPr>
              <a:t>:</a:t>
            </a:r>
            <a:r>
              <a:rPr lang="en-US" altLang="en-GB" sz="5400" b="1">
                <a:latin typeface="Times New Roman"/>
                <a:ea typeface="Times New Roman"/>
                <a:cs typeface="Times New Roman"/>
              </a:rPr>
              <a:t> </a:t>
            </a:r>
            <a:endParaRPr lang="en-GB" sz="5400" b="1"/>
          </a:p>
        </p:txBody>
      </p:sp>
      <p:sp>
        <p:nvSpPr>
          <p:cNvPr id="1048594" name="Content Placeholder 1048593"/>
          <p:cNvSpPr>
            <a:spLocks noGrp="1"/>
          </p:cNvSpPr>
          <p:nvPr>
            <p:ph idx="1"/>
          </p:nvPr>
        </p:nvSpPr>
        <p:spPr/>
        <p:txBody>
          <a:bodyPr>
            <a:normAutofit fontScale="89286" lnSpcReduction="20000"/>
          </a:bodyPr>
          <a:lstStyle/>
          <a:p>
            <a:r>
              <a:rPr lang="en-US" altLang="en-GB" sz="3800">
                <a:latin typeface="Times New Roman"/>
                <a:ea typeface="Times New Roman"/>
                <a:cs typeface="Times New Roman"/>
              </a:rPr>
              <a:t>Universal Banking is a name given to bank engaged in diverse kinds of banking activities.</a:t>
            </a:r>
            <a:endParaRPr lang="en-GB"/>
          </a:p>
          <a:p>
            <a:r>
              <a:rPr lang="en-US" altLang="en-GB" sz="3800">
                <a:latin typeface="Times New Roman"/>
                <a:ea typeface="Times New Roman"/>
                <a:cs typeface="Times New Roman"/>
              </a:rPr>
              <a:t>Under the universal banking system, the banks do broad-based and comprehensive activities.</a:t>
            </a:r>
            <a:endParaRPr lang="en-GB"/>
          </a:p>
          <a:p>
            <a:r>
              <a:rPr lang="en-US" altLang="en-GB" sz="3800">
                <a:latin typeface="Times New Roman"/>
                <a:ea typeface="Times New Roman"/>
                <a:cs typeface="Times New Roman"/>
              </a:rPr>
              <a:t>The term universal banking, in general refers to the combination of commercial banking and Investment banking. </a:t>
            </a:r>
            <a:endParaRPr lang="en-GB"/>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048627"/>
          <p:cNvSpPr>
            <a:spLocks noGrp="1"/>
          </p:cNvSpPr>
          <p:nvPr>
            <p:ph type="title"/>
          </p:nvPr>
        </p:nvSpPr>
        <p:spPr/>
        <p:txBody>
          <a:bodyPr/>
          <a:lstStyle/>
          <a:p>
            <a:r>
              <a:rPr lang="en-US" altLang="en-GB" sz="4900" b="1">
                <a:latin typeface="Times New Roman"/>
                <a:ea typeface="Times New Roman"/>
                <a:cs typeface="Times New Roman"/>
              </a:rPr>
              <a:t>Bancassurance : </a:t>
            </a:r>
            <a:endParaRPr lang="en-GB" sz="4900" b="1"/>
          </a:p>
        </p:txBody>
      </p:sp>
      <p:sp>
        <p:nvSpPr>
          <p:cNvPr id="1048629" name="Content Placeholder 1048628"/>
          <p:cNvSpPr>
            <a:spLocks noGrp="1"/>
          </p:cNvSpPr>
          <p:nvPr>
            <p:ph idx="1"/>
          </p:nvPr>
        </p:nvSpPr>
        <p:spPr/>
        <p:txBody>
          <a:bodyPr>
            <a:normAutofit fontScale="81786" lnSpcReduction="10000"/>
          </a:bodyPr>
          <a:lstStyle/>
          <a:p>
            <a:r>
              <a:rPr lang="en-US" altLang="en-GB" sz="3200">
                <a:latin typeface="Times New Roman"/>
                <a:ea typeface="Times New Roman"/>
                <a:cs typeface="Times New Roman"/>
              </a:rPr>
              <a:t>Bancassurance is the distribution of insurance products by banks as corporate agents through their branches located in different parts of the country.</a:t>
            </a:r>
            <a:endParaRPr lang="en-GB"/>
          </a:p>
          <a:p>
            <a:r>
              <a:rPr lang="en-US" altLang="en-GB" sz="3200">
                <a:latin typeface="Times New Roman"/>
                <a:ea typeface="Times New Roman"/>
                <a:cs typeface="Times New Roman"/>
              </a:rPr>
              <a:t>The banks have to obtain prior approval of the Insurance Regularity Development Authority (IRDA) for acting as composite corporate agent.</a:t>
            </a:r>
            <a:endParaRPr lang="en-GB"/>
          </a:p>
          <a:p>
            <a:r>
              <a:rPr lang="en-US" altLang="en-GB" sz="3200">
                <a:latin typeface="Times New Roman"/>
                <a:ea typeface="Times New Roman"/>
                <a:cs typeface="Times New Roman"/>
              </a:rPr>
              <a:t> It helps the banks to build synergies between the insurance business and bank branch network to sell insurance products through banking channels because the bank branches have a ready customer in need of financial services. </a:t>
            </a:r>
            <a:endParaRPr lang="en-GB"/>
          </a:p>
        </p:txBody>
      </p:sp>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048629"/>
          <p:cNvSpPr>
            <a:spLocks noGrp="1"/>
          </p:cNvSpPr>
          <p:nvPr>
            <p:ph type="title"/>
          </p:nvPr>
        </p:nvSpPr>
        <p:spPr/>
        <p:txBody>
          <a:bodyPr/>
          <a:lstStyle/>
          <a:p>
            <a:endParaRPr lang="en-GB"/>
          </a:p>
        </p:txBody>
      </p:sp>
      <p:sp>
        <p:nvSpPr>
          <p:cNvPr id="1048631" name="Content Placeholder 1048630"/>
          <p:cNvSpPr>
            <a:spLocks noGrp="1"/>
          </p:cNvSpPr>
          <p:nvPr>
            <p:ph idx="1"/>
          </p:nvPr>
        </p:nvSpPr>
        <p:spPr/>
        <p:txBody>
          <a:bodyPr/>
          <a:lstStyle/>
          <a:p>
            <a:endParaRPr lang="en-GB"/>
          </a:p>
        </p:txBody>
      </p:sp>
      <p:pic>
        <p:nvPicPr>
          <p:cNvPr id="2097153" name="Picture 2097152"/>
          <p:cNvPicPr>
            <a:picLocks/>
          </p:cNvPicPr>
          <p:nvPr/>
        </p:nvPicPr>
        <p:blipFill>
          <a:blip r:embed="rId2"/>
          <a:stretch>
            <a:fillRect/>
          </a:stretch>
        </p:blipFill>
        <p:spPr>
          <a:xfrm>
            <a:off x="25977" y="206253"/>
            <a:ext cx="9092046" cy="6445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048631"/>
          <p:cNvSpPr>
            <a:spLocks noGrp="1"/>
          </p:cNvSpPr>
          <p:nvPr>
            <p:ph type="title"/>
          </p:nvPr>
        </p:nvSpPr>
        <p:spPr/>
        <p:txBody>
          <a:bodyPr/>
          <a:lstStyle/>
          <a:p>
            <a:endParaRPr lang="en-GB"/>
          </a:p>
        </p:txBody>
      </p:sp>
      <p:sp>
        <p:nvSpPr>
          <p:cNvPr id="1048633" name="Content Placeholder 1048632"/>
          <p:cNvSpPr>
            <a:spLocks noGrp="1"/>
          </p:cNvSpPr>
          <p:nvPr>
            <p:ph idx="1"/>
          </p:nvPr>
        </p:nvSpPr>
        <p:spPr/>
        <p:txBody>
          <a:bodyPr/>
          <a:lstStyle/>
          <a:p>
            <a:endParaRPr lang="en-GB"/>
          </a:p>
        </p:txBody>
      </p:sp>
      <p:pic>
        <p:nvPicPr>
          <p:cNvPr id="2097154" name="Picture 2097153"/>
          <p:cNvPicPr>
            <a:picLocks/>
          </p:cNvPicPr>
          <p:nvPr/>
        </p:nvPicPr>
        <p:blipFill>
          <a:blip r:embed="rId2"/>
          <a:stretch>
            <a:fillRect/>
          </a:stretch>
        </p:blipFill>
        <p:spPr>
          <a:xfrm>
            <a:off x="48489" y="0"/>
            <a:ext cx="9017079" cy="69212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048633"/>
          <p:cNvSpPr>
            <a:spLocks noGrp="1"/>
          </p:cNvSpPr>
          <p:nvPr>
            <p:ph type="title"/>
          </p:nvPr>
        </p:nvSpPr>
        <p:spPr/>
        <p:txBody>
          <a:bodyPr/>
          <a:lstStyle/>
          <a:p>
            <a:r>
              <a:rPr lang="en-US" altLang="en-GB" sz="4700" b="1">
                <a:latin typeface="Times New Roman"/>
                <a:cs typeface="Times New Roman"/>
              </a:rPr>
              <a:t>NRI Remittance :</a:t>
            </a:r>
            <a:r>
              <a:rPr lang="en-US" altLang="en-GB">
                <a:latin typeface="Times New Roman"/>
                <a:cs typeface="Times New Roman"/>
              </a:rPr>
              <a:t> </a:t>
            </a:r>
            <a:endParaRPr lang="en-GB">
              <a:latin typeface="Times New Roman"/>
              <a:cs typeface="Times New Roman"/>
            </a:endParaRPr>
          </a:p>
        </p:txBody>
      </p:sp>
      <p:sp>
        <p:nvSpPr>
          <p:cNvPr id="1048635" name="Content Placeholder 1048634"/>
          <p:cNvSpPr>
            <a:spLocks noGrp="1"/>
          </p:cNvSpPr>
          <p:nvPr>
            <p:ph idx="1"/>
          </p:nvPr>
        </p:nvSpPr>
        <p:spPr/>
        <p:txBody>
          <a:bodyPr>
            <a:normAutofit fontScale="85714" lnSpcReduction="20000"/>
          </a:bodyPr>
          <a:lstStyle/>
          <a:p>
            <a:r>
              <a:rPr lang="en-US" altLang="en-GB" sz="3200">
                <a:latin typeface="Times New Roman"/>
                <a:ea typeface="Times New Roman"/>
                <a:cs typeface="Times New Roman"/>
              </a:rPr>
              <a:t>Non-Resident Indian (NRI) means a person resident outside India who is a citizen of India.</a:t>
            </a:r>
            <a:endParaRPr lang="en-GB"/>
          </a:p>
          <a:p>
            <a:r>
              <a:rPr lang="en-US" altLang="en-GB" sz="3200">
                <a:latin typeface="Times New Roman"/>
                <a:ea typeface="Times New Roman"/>
                <a:cs typeface="Times New Roman"/>
              </a:rPr>
              <a:t>Remittance outside India of current income like rent, dividend, pension , interest, etc.in India of the account holder is a permissible debit to the NRO (Non-Resident Ordinary) account.</a:t>
            </a:r>
            <a:endParaRPr lang="en-GB"/>
          </a:p>
          <a:p>
            <a:r>
              <a:rPr lang="en-US" altLang="en-GB" sz="3200">
                <a:latin typeface="Times New Roman"/>
                <a:ea typeface="Times New Roman"/>
                <a:cs typeface="Times New Roman"/>
              </a:rPr>
              <a:t>If NRI do not have NRO account, then through authorised dealer banks may allow repatriation of current income.</a:t>
            </a:r>
            <a:endParaRPr lang="en-GB"/>
          </a:p>
          <a:p>
            <a:r>
              <a:rPr lang="en-US" altLang="en-GB" sz="3200">
                <a:latin typeface="Times New Roman"/>
                <a:ea typeface="Times New Roman"/>
                <a:cs typeface="Times New Roman"/>
              </a:rPr>
              <a:t>A NRI  may remit an amount upto USD one million, per financial year.  </a:t>
            </a:r>
            <a:endParaRPr lang="en-GB"/>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048635"/>
          <p:cNvSpPr>
            <a:spLocks noGrp="1"/>
          </p:cNvSpPr>
          <p:nvPr>
            <p:ph type="title"/>
          </p:nvPr>
        </p:nvSpPr>
        <p:spPr/>
        <p:txBody>
          <a:bodyPr/>
          <a:lstStyle/>
          <a:p>
            <a:endParaRPr lang="en-GB"/>
          </a:p>
        </p:txBody>
      </p:sp>
      <p:sp>
        <p:nvSpPr>
          <p:cNvPr id="1048637" name="Content Placeholder 1048636"/>
          <p:cNvSpPr>
            <a:spLocks noGrp="1"/>
          </p:cNvSpPr>
          <p:nvPr>
            <p:ph idx="1"/>
          </p:nvPr>
        </p:nvSpPr>
        <p:spPr/>
        <p:txBody>
          <a:bodyPr/>
          <a:lstStyle/>
          <a:p>
            <a:endParaRPr lang="en-GB"/>
          </a:p>
        </p:txBody>
      </p:sp>
      <p:pic>
        <p:nvPicPr>
          <p:cNvPr id="2097155" name="Picture 2097154"/>
          <p:cNvPicPr>
            <a:picLocks/>
          </p:cNvPicPr>
          <p:nvPr/>
        </p:nvPicPr>
        <p:blipFill>
          <a:blip r:embed="rId2"/>
          <a:stretch>
            <a:fillRect/>
          </a:stretch>
        </p:blipFill>
        <p:spPr>
          <a:xfrm>
            <a:off x="164523" y="112660"/>
            <a:ext cx="8814955" cy="67435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p:txBody>
          <a:bodyPr/>
          <a:lstStyle/>
          <a:p>
            <a:endParaRPr lang="en-GB"/>
          </a:p>
        </p:txBody>
      </p:sp>
      <p:sp>
        <p:nvSpPr>
          <p:cNvPr id="1048639" name="Content Placeholder 1048638"/>
          <p:cNvSpPr>
            <a:spLocks noGrp="1"/>
          </p:cNvSpPr>
          <p:nvPr>
            <p:ph idx="1"/>
          </p:nvPr>
        </p:nvSpPr>
        <p:spPr/>
        <p:txBody>
          <a:bodyPr/>
          <a:lstStyle/>
          <a:p>
            <a:endParaRPr lang="en-GB"/>
          </a:p>
        </p:txBody>
      </p:sp>
      <p:pic>
        <p:nvPicPr>
          <p:cNvPr id="2097156" name="Picture 2097155"/>
          <p:cNvPicPr>
            <a:picLocks/>
          </p:cNvPicPr>
          <p:nvPr/>
        </p:nvPicPr>
        <p:blipFill>
          <a:blip r:embed="rId2"/>
          <a:stretch>
            <a:fillRect/>
          </a:stretch>
        </p:blipFill>
        <p:spPr>
          <a:xfrm>
            <a:off x="33078" y="0"/>
            <a:ext cx="911092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ext Placeholder 1048644"/>
          <p:cNvSpPr>
            <a:spLocks noGrp="1"/>
          </p:cNvSpPr>
          <p:nvPr>
            <p:ph type="body" idx="1"/>
          </p:nvPr>
        </p:nvSpPr>
        <p:spPr/>
        <p:txBody>
          <a:bodyPr>
            <a:normAutofit fontScale="70000" lnSpcReduction="20000"/>
          </a:bodyPr>
          <a:lstStyle/>
          <a:p>
            <a:r>
              <a:rPr lang="en-US" altLang="en-GB" sz="7200">
                <a:latin typeface="Times New Roman"/>
                <a:ea typeface="Times New Roman"/>
                <a:cs typeface="Times New Roman"/>
              </a:rPr>
              <a:t>Thank you.</a:t>
            </a:r>
            <a:endParaRPr lang="en-GB"/>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title"/>
          </p:nvPr>
        </p:nvSpPr>
        <p:spPr/>
        <p:txBody>
          <a:bodyPr/>
          <a:lstStyle/>
          <a:p>
            <a:r>
              <a:rPr lang="en-US" altLang="en-GB" sz="5400" b="1">
                <a:latin typeface="Times New Roman"/>
                <a:ea typeface="Times New Roman"/>
                <a:cs typeface="Times New Roman"/>
              </a:rPr>
              <a:t>Definition :</a:t>
            </a:r>
            <a:endParaRPr lang="en-GB" sz="5400" b="1"/>
          </a:p>
        </p:txBody>
      </p:sp>
      <p:sp>
        <p:nvSpPr>
          <p:cNvPr id="1048596" name="Content Placeholder 1048595"/>
          <p:cNvSpPr>
            <a:spLocks noGrp="1"/>
          </p:cNvSpPr>
          <p:nvPr>
            <p:ph idx="1"/>
          </p:nvPr>
        </p:nvSpPr>
        <p:spPr/>
        <p:txBody>
          <a:bodyPr>
            <a:normAutofit fontScale="92500"/>
          </a:bodyPr>
          <a:lstStyle/>
          <a:p>
            <a:r>
              <a:rPr lang="en-US" altLang="en-GB" sz="3700">
                <a:latin typeface="Times New Roman"/>
                <a:ea typeface="Times New Roman"/>
                <a:cs typeface="Times New Roman"/>
              </a:rPr>
              <a:t>The term ' universal bank ' has different meaning, but usually it refers to the combination of commercial banking and Investment banking. </a:t>
            </a:r>
            <a:endParaRPr lang="en-GB"/>
          </a:p>
          <a:p>
            <a:r>
              <a:rPr lang="en-US" altLang="en-GB" sz="3700">
                <a:latin typeface="Times New Roman"/>
                <a:ea typeface="Times New Roman"/>
                <a:cs typeface="Times New Roman"/>
              </a:rPr>
              <a:t>It is a multi-purpose and multi-functional financial supermarket providing both banking and financial services through a single window.</a:t>
            </a:r>
            <a:endParaRPr lang="en-GB"/>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048596"/>
          <p:cNvSpPr>
            <a:spLocks noGrp="1"/>
          </p:cNvSpPr>
          <p:nvPr>
            <p:ph type="title"/>
          </p:nvPr>
        </p:nvSpPr>
        <p:spPr/>
        <p:txBody>
          <a:bodyPr>
            <a:normAutofit fontScale="90000"/>
          </a:bodyPr>
          <a:lstStyle/>
          <a:p>
            <a:r>
              <a:rPr lang="en-US" altLang="en-GB" sz="4700" b="1">
                <a:latin typeface="Times New Roman"/>
                <a:ea typeface="Times New Roman"/>
                <a:cs typeface="Times New Roman"/>
              </a:rPr>
              <a:t>Evolution of universal banking in India:</a:t>
            </a:r>
            <a:endParaRPr lang="en-GB" sz="4700" b="1"/>
          </a:p>
        </p:txBody>
      </p:sp>
      <p:sp>
        <p:nvSpPr>
          <p:cNvPr id="1048598" name="Content Placeholder 1048597"/>
          <p:cNvSpPr>
            <a:spLocks noGrp="1"/>
          </p:cNvSpPr>
          <p:nvPr>
            <p:ph idx="1"/>
          </p:nvPr>
        </p:nvSpPr>
        <p:spPr/>
        <p:txBody>
          <a:bodyPr>
            <a:normAutofit fontScale="85714" lnSpcReduction="20000"/>
          </a:bodyPr>
          <a:lstStyle/>
          <a:p>
            <a:r>
              <a:rPr lang="en-US" altLang="en-GB" sz="3600">
                <a:latin typeface="Times New Roman"/>
                <a:ea typeface="Times New Roman"/>
                <a:cs typeface="Times New Roman"/>
              </a:rPr>
              <a:t>In 1997, the RBI constituted a working group under the chairmanship of khan (Chairman and the Managing Director of IDBI) to work on ' Harmonising the Role and Operations of Development  Financial Institutions and Banks". </a:t>
            </a:r>
            <a:endParaRPr lang="en-GB"/>
          </a:p>
          <a:p>
            <a:r>
              <a:rPr lang="en-US" altLang="en-GB" sz="3600">
                <a:latin typeface="Times New Roman"/>
                <a:ea typeface="Times New Roman"/>
                <a:cs typeface="Times New Roman"/>
              </a:rPr>
              <a:t>This working given a strong recommendation for a progressive movement towards universal banking for the Development Financial  Institutions  (DFIs). </a:t>
            </a:r>
            <a:r>
              <a:rPr lang="en-US" altLang="en-GB" sz="3800">
                <a:latin typeface="Times New Roman"/>
                <a:ea typeface="Times New Roman"/>
                <a:cs typeface="Times New Roman"/>
              </a:rPr>
              <a:t> </a:t>
            </a:r>
            <a:endParaRPr lang="en-GB"/>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048598"/>
          <p:cNvSpPr>
            <a:spLocks noGrp="1"/>
          </p:cNvSpPr>
          <p:nvPr>
            <p:ph type="title"/>
          </p:nvPr>
        </p:nvSpPr>
        <p:spPr/>
        <p:txBody>
          <a:bodyPr/>
          <a:lstStyle/>
          <a:p>
            <a:endParaRPr lang="en-GB"/>
          </a:p>
        </p:txBody>
      </p:sp>
      <p:sp>
        <p:nvSpPr>
          <p:cNvPr id="1048600" name="Content Placeholder 1048599"/>
          <p:cNvSpPr>
            <a:spLocks noGrp="1"/>
          </p:cNvSpPr>
          <p:nvPr>
            <p:ph idx="1"/>
          </p:nvPr>
        </p:nvSpPr>
        <p:spPr/>
        <p:txBody>
          <a:bodyPr>
            <a:normAutofit fontScale="82823" lnSpcReduction="20000"/>
          </a:bodyPr>
          <a:lstStyle/>
          <a:p>
            <a:pPr marL="0" indent="0">
              <a:buNone/>
            </a:pPr>
            <a:r>
              <a:rPr lang="en-US" altLang="en-GB" sz="3100">
                <a:latin typeface="Times New Roman"/>
                <a:ea typeface="Times New Roman"/>
                <a:cs typeface="Times New Roman"/>
              </a:rPr>
              <a:t>Following are the recommendation of working group:</a:t>
            </a:r>
            <a:endParaRPr lang="en-GB" sz="3100"/>
          </a:p>
          <a:p>
            <a:r>
              <a:rPr lang="en-US" altLang="en-GB" sz="3100">
                <a:latin typeface="Times New Roman"/>
                <a:ea typeface="Times New Roman"/>
                <a:cs typeface="Times New Roman"/>
              </a:rPr>
              <a:t> A progressive move towards universal banking.</a:t>
            </a:r>
            <a:endParaRPr lang="en-GB" sz="3100"/>
          </a:p>
          <a:p>
            <a:r>
              <a:rPr lang="en-US" altLang="en-GB" sz="3100">
                <a:latin typeface="Times New Roman"/>
                <a:ea typeface="Times New Roman"/>
                <a:cs typeface="Times New Roman"/>
              </a:rPr>
              <a:t>Development of regulatory framework for the above purpose. </a:t>
            </a:r>
            <a:endParaRPr lang="en-GB" sz="3100"/>
          </a:p>
          <a:p>
            <a:r>
              <a:rPr lang="en-US" altLang="en-GB" sz="3100">
                <a:latin typeface="Times New Roman"/>
                <a:ea typeface="Times New Roman"/>
                <a:cs typeface="Times New Roman"/>
              </a:rPr>
              <a:t>A full bank license is eventually granted to DFIs.</a:t>
            </a:r>
            <a:endParaRPr lang="en-GB" sz="3100"/>
          </a:p>
          <a:p>
            <a:r>
              <a:rPr lang="en-US" altLang="en-GB" sz="3100">
                <a:latin typeface="Times New Roman"/>
                <a:ea typeface="Times New Roman"/>
                <a:cs typeface="Times New Roman"/>
              </a:rPr>
              <a:t>RBI and Government should provide an appropriate  level of financial support in case DFI and assure any developmental obligator.</a:t>
            </a:r>
            <a:endParaRPr lang="en-GB" sz="3100"/>
          </a:p>
          <a:p>
            <a:r>
              <a:rPr lang="en-US" altLang="en-GB" sz="3100">
                <a:latin typeface="Times New Roman"/>
                <a:ea typeface="Times New Roman"/>
                <a:cs typeface="Times New Roman"/>
              </a:rPr>
              <a:t>Management of banks and DFI should be permitted to enter into the DFI merge .</a:t>
            </a:r>
            <a:endParaRPr lang="en-GB" sz="3100"/>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048600"/>
          <p:cNvSpPr>
            <a:spLocks noGrp="1"/>
          </p:cNvSpPr>
          <p:nvPr>
            <p:ph type="title"/>
          </p:nvPr>
        </p:nvSpPr>
        <p:spPr/>
        <p:txBody>
          <a:bodyPr>
            <a:normAutofit fontScale="90000"/>
          </a:bodyPr>
          <a:lstStyle/>
          <a:p>
            <a:r>
              <a:rPr lang="en-US" altLang="en-GB" sz="5100" b="1">
                <a:latin typeface="Times New Roman"/>
                <a:ea typeface="Times New Roman"/>
                <a:cs typeface="Times New Roman"/>
              </a:rPr>
              <a:t>Need for universal banking:</a:t>
            </a:r>
            <a:endParaRPr lang="en-GB" b="1"/>
          </a:p>
        </p:txBody>
      </p:sp>
      <p:sp>
        <p:nvSpPr>
          <p:cNvPr id="1048602" name="Content Placeholder 1048601"/>
          <p:cNvSpPr>
            <a:spLocks noGrp="1"/>
          </p:cNvSpPr>
          <p:nvPr>
            <p:ph idx="1"/>
          </p:nvPr>
        </p:nvSpPr>
        <p:spPr/>
        <p:txBody>
          <a:bodyPr>
            <a:normAutofit fontScale="81429" lnSpcReduction="10000"/>
          </a:bodyPr>
          <a:lstStyle/>
          <a:p>
            <a:pPr marL="0" indent="0">
              <a:buNone/>
            </a:pPr>
            <a:r>
              <a:rPr lang="en-US" altLang="en-GB">
                <a:latin typeface="Times New Roman"/>
                <a:ea typeface="Times New Roman"/>
                <a:cs typeface="Times New Roman"/>
              </a:rPr>
              <a:t>1. </a:t>
            </a:r>
            <a:r>
              <a:rPr lang="en-US" altLang="en-GB" sz="3100">
                <a:latin typeface="Times New Roman"/>
                <a:ea typeface="Times New Roman"/>
                <a:cs typeface="Times New Roman"/>
              </a:rPr>
              <a:t>The global retail financial services market is growing very fast and chains of foreign banks are attacking traditional banks by offering new products of loans and investment portfolios under one roof.</a:t>
            </a:r>
            <a:endParaRPr lang="en-GB"/>
          </a:p>
          <a:p>
            <a:pPr marL="0" indent="0">
              <a:buNone/>
            </a:pPr>
            <a:r>
              <a:rPr lang="en-US" altLang="en-GB" sz="3100">
                <a:latin typeface="Times New Roman"/>
                <a:ea typeface="Times New Roman"/>
                <a:cs typeface="Times New Roman"/>
              </a:rPr>
              <a:t>2. Liberalisation and de-regulation of financial market have led to destruction of traditional branch services.</a:t>
            </a:r>
            <a:endParaRPr lang="en-GB"/>
          </a:p>
          <a:p>
            <a:pPr marL="0" indent="0">
              <a:buNone/>
            </a:pPr>
            <a:r>
              <a:rPr lang="en-US" altLang="en-GB" sz="3100">
                <a:latin typeface="Times New Roman"/>
                <a:ea typeface="Times New Roman"/>
                <a:cs typeface="Times New Roman"/>
              </a:rPr>
              <a:t>3. Customers are also expecting and demanding various products and services under one roof.</a:t>
            </a:r>
            <a:endParaRPr lang="en-GB"/>
          </a:p>
          <a:p>
            <a:pPr marL="0" indent="0">
              <a:buNone/>
            </a:pPr>
            <a:r>
              <a:rPr lang="en-US" altLang="en-GB" sz="3100">
                <a:latin typeface="Times New Roman"/>
                <a:ea typeface="Times New Roman"/>
                <a:cs typeface="Times New Roman"/>
              </a:rPr>
              <a:t>4. The bank can diversify it's existing expertise in one type of financial services in providing the other types.</a:t>
            </a:r>
            <a:endParaRPr lang="en-GB"/>
          </a:p>
          <a:p>
            <a:pPr marL="0" indent="0">
              <a:buNone/>
            </a:pPr>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02"/>
          <p:cNvSpPr>
            <a:spLocks noGrp="1"/>
          </p:cNvSpPr>
          <p:nvPr>
            <p:ph type="title"/>
          </p:nvPr>
        </p:nvSpPr>
        <p:spPr/>
        <p:txBody>
          <a:bodyPr/>
          <a:lstStyle/>
          <a:p>
            <a:r>
              <a:rPr lang="en-US" altLang="en-GB" sz="4600" b="1">
                <a:latin typeface="Times New Roman"/>
                <a:ea typeface="Times New Roman"/>
                <a:cs typeface="Times New Roman"/>
              </a:rPr>
              <a:t>Advantages of universal banking</a:t>
            </a:r>
            <a:r>
              <a:rPr lang="en-US" altLang="en-GB" sz="4700" b="1">
                <a:latin typeface="Times New Roman"/>
                <a:ea typeface="Times New Roman"/>
                <a:cs typeface="Times New Roman"/>
              </a:rPr>
              <a:t>:</a:t>
            </a:r>
            <a:endParaRPr lang="en-GB" sz="4700" b="1"/>
          </a:p>
        </p:txBody>
      </p:sp>
      <p:sp>
        <p:nvSpPr>
          <p:cNvPr id="1048604" name="Content Placeholder 1048603"/>
          <p:cNvSpPr>
            <a:spLocks noGrp="1"/>
          </p:cNvSpPr>
          <p:nvPr>
            <p:ph idx="1"/>
          </p:nvPr>
        </p:nvSpPr>
        <p:spPr>
          <a:xfrm>
            <a:off x="822734" y="1843091"/>
            <a:ext cx="7886700" cy="4351338"/>
          </a:xfrm>
        </p:spPr>
        <p:txBody>
          <a:bodyPr>
            <a:normAutofit lnSpcReduction="10000"/>
          </a:bodyPr>
          <a:lstStyle/>
          <a:p>
            <a:pPr marL="514350" indent="-514350">
              <a:buFont typeface="+mj-lt"/>
              <a:buAutoNum type="arabicPeriod"/>
            </a:pPr>
            <a:r>
              <a:rPr lang="en-US" altLang="en-GB" sz="4100" b="0">
                <a:latin typeface="Times New Roman"/>
                <a:ea typeface="Times New Roman"/>
                <a:cs typeface="Times New Roman"/>
              </a:rPr>
              <a:t>Economies of scale.</a:t>
            </a:r>
            <a:endParaRPr lang="en-GB" sz="4100" b="0"/>
          </a:p>
          <a:p>
            <a:pPr marL="514350" indent="-514350">
              <a:buFont typeface="+mj-lt"/>
              <a:buAutoNum type="arabicPeriod"/>
            </a:pPr>
            <a:r>
              <a:rPr lang="en-US" altLang="en-GB" sz="4100" b="0">
                <a:latin typeface="Times New Roman"/>
                <a:ea typeface="Times New Roman"/>
                <a:cs typeface="Times New Roman"/>
              </a:rPr>
              <a:t>Profitable diversification.</a:t>
            </a:r>
            <a:endParaRPr lang="en-GB" sz="4100" b="0"/>
          </a:p>
          <a:p>
            <a:pPr marL="514350" indent="-514350">
              <a:buFont typeface="+mj-lt"/>
              <a:buAutoNum type="arabicPeriod"/>
            </a:pPr>
            <a:r>
              <a:rPr lang="en-US" altLang="en-GB" sz="4100" b="0">
                <a:latin typeface="Times New Roman"/>
                <a:ea typeface="Times New Roman"/>
                <a:cs typeface="Times New Roman"/>
              </a:rPr>
              <a:t>Resource utilisation. </a:t>
            </a:r>
            <a:endParaRPr lang="en-GB" sz="4100" b="0"/>
          </a:p>
          <a:p>
            <a:pPr marL="514350" indent="-514350">
              <a:buFont typeface="+mj-lt"/>
              <a:buAutoNum type="arabicPeriod"/>
            </a:pPr>
            <a:r>
              <a:rPr lang="en-US" altLang="en-GB" sz="4100" b="0">
                <a:latin typeface="Times New Roman"/>
                <a:ea typeface="Times New Roman"/>
                <a:cs typeface="Times New Roman"/>
              </a:rPr>
              <a:t>Investors trust. </a:t>
            </a:r>
            <a:endParaRPr lang="en-GB" sz="4100" b="0"/>
          </a:p>
          <a:p>
            <a:pPr marL="514350" indent="-514350">
              <a:buFont typeface="+mj-lt"/>
              <a:buAutoNum type="arabicPeriod"/>
            </a:pPr>
            <a:r>
              <a:rPr lang="en-US" altLang="en-GB" sz="4100" b="0">
                <a:latin typeface="Times New Roman"/>
                <a:ea typeface="Times New Roman"/>
                <a:cs typeface="Times New Roman"/>
              </a:rPr>
              <a:t>Easy marketing. </a:t>
            </a:r>
            <a:endParaRPr lang="en-GB" sz="4100" b="0"/>
          </a:p>
          <a:p>
            <a:pPr marL="514350" indent="-514350">
              <a:buFont typeface="+mj-lt"/>
              <a:buAutoNum type="arabicPeriod"/>
            </a:pPr>
            <a:r>
              <a:rPr lang="en-US" altLang="en-GB" sz="4100" b="0">
                <a:latin typeface="Times New Roman"/>
                <a:ea typeface="Times New Roman"/>
                <a:cs typeface="Times New Roman"/>
              </a:rPr>
              <a:t>Under one roof.</a:t>
            </a:r>
            <a:r>
              <a:rPr lang="en-US" altLang="en-GB">
                <a:latin typeface="Times New Roman"/>
                <a:ea typeface="Times New Roman"/>
                <a:cs typeface="Times New Roman"/>
              </a:rPr>
              <a:t> </a:t>
            </a:r>
            <a:endParaRPr lang="en-GB"/>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048604"/>
          <p:cNvSpPr>
            <a:spLocks noGrp="1"/>
          </p:cNvSpPr>
          <p:nvPr>
            <p:ph type="title"/>
          </p:nvPr>
        </p:nvSpPr>
        <p:spPr/>
        <p:txBody>
          <a:bodyPr>
            <a:normAutofit fontScale="90000"/>
          </a:bodyPr>
          <a:lstStyle/>
          <a:p>
            <a:r>
              <a:rPr lang="en-US" altLang="en-GB" sz="5222" b="1">
                <a:latin typeface="Times New Roman"/>
                <a:ea typeface="Times New Roman"/>
                <a:cs typeface="Times New Roman"/>
              </a:rPr>
              <a:t>Limitations of universal banking:</a:t>
            </a:r>
            <a:endParaRPr lang="en-GB" sz="5222" b="1"/>
          </a:p>
        </p:txBody>
      </p:sp>
      <p:sp>
        <p:nvSpPr>
          <p:cNvPr id="1048606" name="Content Placeholder 1048605"/>
          <p:cNvSpPr>
            <a:spLocks noGrp="1"/>
          </p:cNvSpPr>
          <p:nvPr>
            <p:ph idx="1"/>
          </p:nvPr>
        </p:nvSpPr>
        <p:spPr/>
        <p:txBody>
          <a:bodyPr>
            <a:normAutofit lnSpcReduction="10000"/>
          </a:bodyPr>
          <a:lstStyle/>
          <a:p>
            <a:pPr marL="514350" indent="-514350">
              <a:buFont typeface="+mj-lt"/>
              <a:buAutoNum type="arabicPeriod"/>
            </a:pPr>
            <a:r>
              <a:rPr lang="en-US" altLang="en-GB" sz="4100">
                <a:latin typeface="Times New Roman"/>
                <a:ea typeface="Times New Roman"/>
                <a:cs typeface="Times New Roman"/>
              </a:rPr>
              <a:t>Different rules and regulations.</a:t>
            </a:r>
            <a:endParaRPr lang="en-GB" sz="4100"/>
          </a:p>
          <a:p>
            <a:pPr marL="514350" indent="-514350">
              <a:buFont typeface="+mj-lt"/>
              <a:buAutoNum type="arabicPeriod"/>
            </a:pPr>
            <a:r>
              <a:rPr lang="en-US" altLang="en-GB" sz="4100">
                <a:latin typeface="Times New Roman"/>
                <a:ea typeface="Times New Roman"/>
                <a:cs typeface="Times New Roman"/>
              </a:rPr>
              <a:t>Risk of failure.</a:t>
            </a:r>
            <a:endParaRPr lang="en-GB" sz="4100"/>
          </a:p>
          <a:p>
            <a:pPr marL="514350" indent="-514350">
              <a:buFont typeface="+mj-lt"/>
              <a:buAutoNum type="arabicPeriod"/>
            </a:pPr>
            <a:r>
              <a:rPr lang="en-US" altLang="en-GB" sz="4100">
                <a:latin typeface="Times New Roman"/>
                <a:ea typeface="Times New Roman"/>
                <a:cs typeface="Times New Roman"/>
              </a:rPr>
              <a:t>Monopoly.</a:t>
            </a:r>
            <a:endParaRPr lang="en-GB" sz="4100"/>
          </a:p>
          <a:p>
            <a:pPr marL="514350" indent="-514350">
              <a:buFont typeface="+mj-lt"/>
              <a:buAutoNum type="arabicPeriod"/>
            </a:pPr>
            <a:r>
              <a:rPr lang="en-US" altLang="en-GB" sz="4100">
                <a:latin typeface="Times New Roman"/>
                <a:ea typeface="Times New Roman"/>
                <a:cs typeface="Times New Roman"/>
              </a:rPr>
              <a:t>No expertise in long term tending.</a:t>
            </a:r>
            <a:endParaRPr lang="en-GB" sz="4100"/>
          </a:p>
          <a:p>
            <a:pPr marL="514350" indent="-514350">
              <a:buFont typeface="+mj-lt"/>
              <a:buAutoNum type="arabicPeriod"/>
            </a:pPr>
            <a:r>
              <a:rPr lang="en-US" altLang="en-GB" sz="4100">
                <a:latin typeface="Times New Roman"/>
                <a:ea typeface="Times New Roman"/>
                <a:cs typeface="Times New Roman"/>
              </a:rPr>
              <a:t>Conflict of interest.</a:t>
            </a:r>
            <a:endParaRPr lang="en-GB" sz="4100"/>
          </a:p>
          <a:p>
            <a:pPr marL="0" indent="0">
              <a:buNone/>
            </a:pPr>
            <a:endParaRPr lang="en-GB"/>
          </a:p>
        </p:txBody>
      </p:sp>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048606"/>
          <p:cNvSpPr>
            <a:spLocks noGrp="1"/>
          </p:cNvSpPr>
          <p:nvPr>
            <p:ph type="title"/>
          </p:nvPr>
        </p:nvSpPr>
        <p:spPr/>
        <p:txBody>
          <a:bodyPr>
            <a:normAutofit fontScale="90000"/>
          </a:bodyPr>
          <a:lstStyle/>
          <a:p>
            <a:r>
              <a:rPr lang="en-US" altLang="en-GB" sz="4600">
                <a:latin typeface="Times New Roman"/>
                <a:ea typeface="Times New Roman"/>
                <a:cs typeface="Times New Roman"/>
              </a:rPr>
              <a:t>Products and services offered by universal bank:</a:t>
            </a:r>
            <a:r>
              <a:rPr lang="en-US" altLang="en-GB">
                <a:latin typeface="Times New Roman"/>
                <a:ea typeface="Times New Roman"/>
                <a:cs typeface="Times New Roman"/>
              </a:rPr>
              <a:t> </a:t>
            </a:r>
            <a:endParaRPr lang="en-GB"/>
          </a:p>
        </p:txBody>
      </p:sp>
      <p:sp>
        <p:nvSpPr>
          <p:cNvPr id="1048608" name="Content Placeholder 1048607"/>
          <p:cNvSpPr>
            <a:spLocks noGrp="1"/>
          </p:cNvSpPr>
          <p:nvPr>
            <p:ph idx="1"/>
          </p:nvPr>
        </p:nvSpPr>
        <p:spPr/>
        <p:txBody>
          <a:bodyPr/>
          <a:lstStyle/>
          <a:p>
            <a:endParaRPr lang="en-GB"/>
          </a:p>
        </p:txBody>
      </p:sp>
      <p:pic>
        <p:nvPicPr>
          <p:cNvPr id="2097152" name="Picture 2097151"/>
          <p:cNvPicPr>
            <a:picLocks/>
          </p:cNvPicPr>
          <p:nvPr/>
        </p:nvPicPr>
        <p:blipFill>
          <a:blip r:embed="rId2"/>
          <a:stretch>
            <a:fillRect/>
          </a:stretch>
        </p:blipFill>
        <p:spPr>
          <a:xfrm rot="16172454">
            <a:off x="2067817" y="-283397"/>
            <a:ext cx="4962244" cy="9181389"/>
          </a:xfrm>
          <a:prstGeom prst="rect">
            <a:avLst/>
          </a:prstGeom>
        </p:spPr>
      </p:pic>
    </p:spTree>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1205</Words>
  <Application>Microsoft Office PowerPoint</Application>
  <PresentationFormat>On-screen Show (4:3)</PresentationFormat>
  <Paragraphs>109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Times New Roman</vt:lpstr>
      <vt:lpstr>Tw Cen MT</vt:lpstr>
      <vt:lpstr>Tw Cen MT Condensed</vt:lpstr>
      <vt:lpstr>Wingdings 3</vt:lpstr>
      <vt:lpstr>Integral</vt:lpstr>
      <vt:lpstr>Chapter 5     Universal Banking</vt:lpstr>
      <vt:lpstr>Introduction : </vt:lpstr>
      <vt:lpstr>Definition :</vt:lpstr>
      <vt:lpstr>Evolution of universal banking in India:</vt:lpstr>
      <vt:lpstr>PowerPoint Presentation</vt:lpstr>
      <vt:lpstr>Need for universal banking:</vt:lpstr>
      <vt:lpstr>Advantages of universal banking:</vt:lpstr>
      <vt:lpstr>Limitations of universal banking:</vt:lpstr>
      <vt:lpstr>Products and services offered by universal bank: </vt:lpstr>
      <vt:lpstr>Other services :</vt:lpstr>
      <vt:lpstr>Services to Government:</vt:lpstr>
      <vt:lpstr>Merchant Banking:</vt:lpstr>
      <vt:lpstr>PowerPoint Presentation</vt:lpstr>
      <vt:lpstr>Payment and settlement :</vt:lpstr>
      <vt:lpstr>Mutual funds:</vt:lpstr>
      <vt:lpstr>Features of Mutual Fund :</vt:lpstr>
      <vt:lpstr>Wealth management :</vt:lpstr>
      <vt:lpstr>PowerPoint Presentation</vt:lpstr>
      <vt:lpstr>Portfolio management :</vt:lpstr>
      <vt:lpstr>Bancassurance : </vt:lpstr>
      <vt:lpstr>PowerPoint Presentation</vt:lpstr>
      <vt:lpstr>PowerPoint Presentation</vt:lpstr>
      <vt:lpstr>NRI Remittance :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Universal Banking</dc:title>
  <dc:creator>SM-J200G</dc:creator>
  <cp:lastModifiedBy>Vijaya Sunder</cp:lastModifiedBy>
  <cp:revision>1</cp:revision>
  <dcterms:created xsi:type="dcterms:W3CDTF">2015-05-09T04:30:45Z</dcterms:created>
  <dcterms:modified xsi:type="dcterms:W3CDTF">2020-10-17T02:32:50Z</dcterms:modified>
</cp:coreProperties>
</file>